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88" r:id="rId9"/>
    <p:sldId id="290" r:id="rId10"/>
    <p:sldId id="291" r:id="rId11"/>
    <p:sldId id="262" r:id="rId12"/>
    <p:sldId id="264" r:id="rId13"/>
    <p:sldId id="265" r:id="rId14"/>
    <p:sldId id="268" r:id="rId15"/>
    <p:sldId id="266" r:id="rId16"/>
    <p:sldId id="269" r:id="rId17"/>
    <p:sldId id="276" r:id="rId18"/>
    <p:sldId id="267" r:id="rId19"/>
    <p:sldId id="278" r:id="rId20"/>
    <p:sldId id="270" r:id="rId21"/>
    <p:sldId id="280" r:id="rId22"/>
    <p:sldId id="279" r:id="rId23"/>
    <p:sldId id="281" r:id="rId24"/>
    <p:sldId id="282" r:id="rId25"/>
    <p:sldId id="283" r:id="rId26"/>
    <p:sldId id="285" r:id="rId27"/>
    <p:sldId id="286" r:id="rId28"/>
    <p:sldId id="287" r:id="rId29"/>
    <p:sldId id="272" r:id="rId30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18708</c:v>
                </c:pt>
                <c:pt idx="1">
                  <c:v>22315</c:v>
                </c:pt>
                <c:pt idx="2">
                  <c:v>27430</c:v>
                </c:pt>
                <c:pt idx="3">
                  <c:v>33531</c:v>
                </c:pt>
                <c:pt idx="4">
                  <c:v>36503</c:v>
                </c:pt>
                <c:pt idx="5">
                  <c:v>38733</c:v>
                </c:pt>
                <c:pt idx="6">
                  <c:v>42537</c:v>
                </c:pt>
                <c:pt idx="7">
                  <c:v>46138</c:v>
                </c:pt>
                <c:pt idx="8">
                  <c:v>48450</c:v>
                </c:pt>
                <c:pt idx="9">
                  <c:v>53560</c:v>
                </c:pt>
                <c:pt idx="10">
                  <c:v>58750</c:v>
                </c:pt>
              </c:numCache>
            </c:numRef>
          </c:val>
        </c:ser>
        <c:axId val="109375872"/>
        <c:axId val="109377792"/>
      </c:barChart>
      <c:catAx>
        <c:axId val="10937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09377792"/>
        <c:crosses val="autoZero"/>
        <c:auto val="1"/>
        <c:lblAlgn val="ctr"/>
        <c:lblOffset val="100"/>
      </c:catAx>
      <c:valAx>
        <c:axId val="1093777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Patients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93758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Surgery 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</c:v>
                </c:pt>
                <c:pt idx="1">
                  <c:v>175</c:v>
                </c:pt>
                <c:pt idx="2">
                  <c:v>230</c:v>
                </c:pt>
                <c:pt idx="3">
                  <c:v>340</c:v>
                </c:pt>
                <c:pt idx="4">
                  <c:v>437</c:v>
                </c:pt>
                <c:pt idx="5">
                  <c:v>527</c:v>
                </c:pt>
                <c:pt idx="6">
                  <c:v>678</c:v>
                </c:pt>
                <c:pt idx="7">
                  <c:v>778</c:v>
                </c:pt>
                <c:pt idx="8">
                  <c:v>1050</c:v>
                </c:pt>
                <c:pt idx="9">
                  <c:v>1200</c:v>
                </c:pt>
                <c:pt idx="10">
                  <c:v>1450</c:v>
                </c:pt>
              </c:numCache>
            </c:numRef>
          </c:val>
        </c:ser>
        <c:dLbls/>
        <c:marker val="1"/>
        <c:axId val="113275648"/>
        <c:axId val="113277184"/>
      </c:lineChart>
      <c:catAx>
        <c:axId val="113275648"/>
        <c:scaling>
          <c:orientation val="minMax"/>
        </c:scaling>
        <c:axPos val="b"/>
        <c:numFmt formatCode="General" sourceLinked="1"/>
        <c:majorTickMark val="none"/>
        <c:tickLblPos val="nextTo"/>
        <c:crossAx val="113277184"/>
        <c:crosses val="autoZero"/>
        <c:auto val="1"/>
        <c:lblAlgn val="ctr"/>
        <c:lblOffset val="100"/>
      </c:catAx>
      <c:valAx>
        <c:axId val="1132771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1327564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Budget 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275000</c:v>
                </c:pt>
                <c:pt idx="1">
                  <c:v>586000</c:v>
                </c:pt>
                <c:pt idx="2">
                  <c:v>1170000</c:v>
                </c:pt>
                <c:pt idx="3">
                  <c:v>1588000</c:v>
                </c:pt>
                <c:pt idx="4">
                  <c:v>2243000</c:v>
                </c:pt>
                <c:pt idx="5">
                  <c:v>3628500</c:v>
                </c:pt>
                <c:pt idx="6">
                  <c:v>4713750</c:v>
                </c:pt>
                <c:pt idx="7">
                  <c:v>6231892</c:v>
                </c:pt>
                <c:pt idx="8">
                  <c:v>7250000</c:v>
                </c:pt>
                <c:pt idx="9">
                  <c:v>7550000</c:v>
                </c:pt>
                <c:pt idx="10">
                  <c:v>8550000</c:v>
                </c:pt>
              </c:numCache>
            </c:numRef>
          </c:val>
        </c:ser>
        <c:gapWidth val="300"/>
        <c:axId val="113315200"/>
        <c:axId val="113333760"/>
      </c:barChart>
      <c:catAx>
        <c:axId val="113315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13333760"/>
        <c:crosses val="autoZero"/>
        <c:auto val="1"/>
        <c:lblAlgn val="ctr"/>
        <c:lblOffset val="100"/>
      </c:catAx>
      <c:valAx>
        <c:axId val="11333376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Budget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3315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57" cy="34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458" y="0"/>
            <a:ext cx="4028857" cy="34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7F18-1189-42B1-B39D-0C57AFB79686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63"/>
            <a:ext cx="4028857" cy="34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458" y="6536563"/>
            <a:ext cx="4028857" cy="34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F2B1-7B91-478A-9776-612243332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744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E348-03DA-44BA-B7EC-89AA9640D14F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712" y="3269332"/>
            <a:ext cx="7437119" cy="3096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744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3E22-B938-40D4-A8F9-35C96B8EA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3E22-B938-40D4-A8F9-35C96B8EAB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5E2C04-2143-4ABE-97DF-7F60202C4254}" type="datetimeFigureOut">
              <a:rPr lang="en-US" smtClean="0"/>
              <a:pPr/>
              <a:t>14-Apr-18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A2555C-20AF-44E0-BE2E-3275A05F6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657600"/>
            <a:ext cx="717804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Lyallpur Medical Services Trust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0" y="2819400"/>
            <a:ext cx="1828800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39000" y="6248400"/>
            <a:ext cx="1905000" cy="60960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www.lmst.org.pk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Of  Trustees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752602"/>
          <a:ext cx="749935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165992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habib</a:t>
                      </a:r>
                      <a:r>
                        <a:rPr lang="en-US" sz="2000" dirty="0" smtClean="0"/>
                        <a:t>-</a:t>
                      </a:r>
                      <a:r>
                        <a:rPr lang="en-US" sz="2000" dirty="0" err="1" smtClean="0"/>
                        <a:t>ul</a:t>
                      </a:r>
                      <a:r>
                        <a:rPr lang="en-US" sz="2000" dirty="0" smtClean="0"/>
                        <a:t>-Islam   (Chairman)</a:t>
                      </a:r>
                    </a:p>
                    <a:p>
                      <a:pPr marL="395288" indent="-395288"/>
                      <a:r>
                        <a:rPr lang="en-US" dirty="0" smtClean="0"/>
                        <a:t>      </a:t>
                      </a:r>
                      <a:r>
                        <a:rPr lang="en-US" sz="1400" dirty="0" smtClean="0"/>
                        <a:t>190 </a:t>
                      </a:r>
                      <a:r>
                        <a:rPr lang="en-US" sz="1400" dirty="0" err="1" smtClean="0"/>
                        <a:t>Brantingham</a:t>
                      </a:r>
                      <a:r>
                        <a:rPr lang="en-US" sz="1400" dirty="0" smtClean="0"/>
                        <a:t> road, </a:t>
                      </a:r>
                      <a:r>
                        <a:rPr lang="en-US" sz="1400" dirty="0" err="1" smtClean="0"/>
                        <a:t>Chorlton</a:t>
                      </a:r>
                      <a:r>
                        <a:rPr lang="en-US" sz="1400" dirty="0" smtClean="0"/>
                        <a:t> cum hardy Manchester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err="1" smtClean="0"/>
                        <a:t>Mian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Sala</a:t>
                      </a:r>
                      <a:r>
                        <a:rPr lang="en-US" sz="2400" baseline="0" dirty="0" smtClean="0"/>
                        <a:t>-</a:t>
                      </a:r>
                      <a:r>
                        <a:rPr lang="en-US" sz="2400" baseline="0" dirty="0" err="1" smtClean="0"/>
                        <a:t>ud</a:t>
                      </a:r>
                      <a:r>
                        <a:rPr lang="en-US" sz="2400" baseline="0" dirty="0" smtClean="0"/>
                        <a:t>-Din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(President)</a:t>
                      </a:r>
                      <a:endParaRPr lang="en-US" dirty="0"/>
                    </a:p>
                  </a:txBody>
                  <a:tcPr/>
                </a:tc>
              </a:tr>
              <a:tr h="1276865">
                <a:tc>
                  <a:txBody>
                    <a:bodyPr/>
                    <a:lstStyle/>
                    <a:p>
                      <a:r>
                        <a:rPr lang="en-US" dirty="0" smtClean="0"/>
                        <a:t>(Vice President)</a:t>
                      </a:r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err="1" smtClean="0"/>
                        <a:t>Mian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Shuja</a:t>
                      </a:r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ud</a:t>
                      </a:r>
                      <a:r>
                        <a:rPr lang="en-US" dirty="0" smtClean="0"/>
                        <a:t>-Din</a:t>
                      </a:r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err="1" smtClean="0"/>
                        <a:t>Nasim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Ullah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Secretary</a:t>
                      </a:r>
                    </a:p>
                    <a:p>
                      <a:r>
                        <a:rPr lang="en-US" dirty="0" smtClean="0"/>
                        <a:t>   Capt</a:t>
                      </a:r>
                      <a:r>
                        <a:rPr lang="en-US" baseline="0" dirty="0" smtClean="0"/>
                        <a:t> .( R )</a:t>
                      </a:r>
                      <a:r>
                        <a:rPr lang="en-US" dirty="0" smtClean="0"/>
                        <a:t> Dr. Sultan</a:t>
                      </a:r>
                      <a:r>
                        <a:rPr lang="en-US" baseline="0" dirty="0" smtClean="0"/>
                        <a:t> Akbar </a:t>
                      </a:r>
                      <a:r>
                        <a:rPr lang="en-US" baseline="0" dirty="0" err="1" smtClean="0"/>
                        <a:t>Qureshi</a:t>
                      </a:r>
                      <a:endParaRPr lang="en-US" dirty="0"/>
                    </a:p>
                  </a:txBody>
                  <a:tcPr/>
                </a:tc>
              </a:tr>
              <a:tr h="893805">
                <a:tc>
                  <a:txBody>
                    <a:bodyPr/>
                    <a:lstStyle/>
                    <a:p>
                      <a:r>
                        <a:rPr lang="en-US" dirty="0" smtClean="0"/>
                        <a:t>Joint Secretary</a:t>
                      </a:r>
                    </a:p>
                    <a:p>
                      <a:r>
                        <a:rPr lang="en-US" dirty="0" smtClean="0"/>
                        <a:t>          Dr.</a:t>
                      </a:r>
                      <a:r>
                        <a:rPr lang="en-US" baseline="0" dirty="0" smtClean="0"/>
                        <a:t> Hassan </a:t>
                      </a:r>
                      <a:r>
                        <a:rPr lang="en-US" baseline="0" dirty="0" err="1" smtClean="0"/>
                        <a:t>Raza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Qureshi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Finance Secretary</a:t>
                      </a:r>
                    </a:p>
                    <a:p>
                      <a:r>
                        <a:rPr lang="en-US" dirty="0" smtClean="0"/>
                        <a:t>       </a:t>
                      </a:r>
                      <a:r>
                        <a:rPr lang="en-US" dirty="0" err="1" smtClean="0"/>
                        <a:t>Mian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Arshad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Iqbal</a:t>
                      </a:r>
                      <a:endParaRPr lang="en-US" dirty="0"/>
                    </a:p>
                  </a:txBody>
                  <a:tcPr/>
                </a:tc>
              </a:tr>
              <a:tr h="893805">
                <a:tc>
                  <a:txBody>
                    <a:bodyPr/>
                    <a:lstStyle/>
                    <a:p>
                      <a:r>
                        <a:rPr lang="en-US" dirty="0" smtClean="0"/>
                        <a:t>Assistant  Finance Secretary</a:t>
                      </a:r>
                    </a:p>
                    <a:p>
                      <a:r>
                        <a:rPr lang="en-US" baseline="0" dirty="0" smtClean="0"/>
                        <a:t>        Mohammad </a:t>
                      </a:r>
                      <a:r>
                        <a:rPr lang="en-US" baseline="0" dirty="0" err="1" smtClean="0"/>
                        <a:t>Ahsan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 Secretary</a:t>
                      </a:r>
                    </a:p>
                    <a:p>
                      <a:r>
                        <a:rPr lang="en-US" dirty="0" smtClean="0"/>
                        <a:t>      Mr.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Nabeel</a:t>
                      </a:r>
                      <a:r>
                        <a:rPr lang="en-US" baseline="0" dirty="0" smtClean="0"/>
                        <a:t> Ahmed </a:t>
                      </a:r>
                      <a:r>
                        <a:rPr lang="en-US" baseline="0" dirty="0" err="1" smtClean="0"/>
                        <a:t>Chohan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Panel Of Consultants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990600"/>
          <a:ext cx="7499350" cy="574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82894">
                <a:tc>
                  <a:txBody>
                    <a:bodyPr/>
                    <a:lstStyle/>
                    <a:p>
                      <a:r>
                        <a:rPr lang="en-US" dirty="0" smtClean="0"/>
                        <a:t>Daily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</a:tr>
              <a:tr h="9441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Sultan Akbar </a:t>
                      </a:r>
                      <a:r>
                        <a:rPr lang="en-US" b="1" dirty="0" err="1" smtClean="0"/>
                        <a:t>Qureshi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MBBS.</a:t>
                      </a:r>
                      <a:r>
                        <a:rPr lang="en-US" baseline="0" dirty="0" smtClean="0"/>
                        <a:t> DOMS. MRSH.</a:t>
                      </a:r>
                    </a:p>
                    <a:p>
                      <a:r>
                        <a:rPr lang="en-US" baseline="0" dirty="0" smtClean="0"/>
                        <a:t>Eye Specialist and Surgeon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Hafiz </a:t>
                      </a:r>
                      <a:r>
                        <a:rPr lang="en-US" b="1" dirty="0" err="1" smtClean="0"/>
                        <a:t>Gulshar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Niazi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MBBS. FCPS.</a:t>
                      </a:r>
                    </a:p>
                    <a:p>
                      <a:r>
                        <a:rPr lang="en-US" dirty="0" smtClean="0"/>
                        <a:t>Medical</a:t>
                      </a:r>
                      <a:r>
                        <a:rPr lang="en-US" baseline="0" dirty="0" smtClean="0"/>
                        <a:t> Specialist</a:t>
                      </a:r>
                      <a:endParaRPr lang="en-US" dirty="0"/>
                    </a:p>
                  </a:txBody>
                  <a:tcPr/>
                </a:tc>
              </a:tr>
              <a:tr h="9441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Hassan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Raza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Qureshi</a:t>
                      </a:r>
                      <a:endParaRPr lang="en-US" b="1" baseline="0" dirty="0" smtClean="0"/>
                    </a:p>
                    <a:p>
                      <a:r>
                        <a:rPr lang="en-US" baseline="0" dirty="0" smtClean="0"/>
                        <a:t>MBBS.</a:t>
                      </a:r>
                    </a:p>
                    <a:p>
                      <a:r>
                        <a:rPr lang="en-US" baseline="0" dirty="0" smtClean="0"/>
                        <a:t>Eye Surgeon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Muhammad </a:t>
                      </a:r>
                      <a:r>
                        <a:rPr lang="en-US" b="1" dirty="0" err="1" smtClean="0"/>
                        <a:t>Javaid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MBBS</a:t>
                      </a:r>
                      <a:r>
                        <a:rPr lang="en-US" baseline="0" dirty="0" smtClean="0"/>
                        <a:t>. FCPS</a:t>
                      </a:r>
                    </a:p>
                    <a:p>
                      <a:r>
                        <a:rPr lang="en-US" baseline="0" dirty="0" smtClean="0"/>
                        <a:t>General and </a:t>
                      </a:r>
                      <a:r>
                        <a:rPr lang="en-US" baseline="0" dirty="0" err="1" smtClean="0"/>
                        <a:t>laproscopic</a:t>
                      </a:r>
                      <a:r>
                        <a:rPr lang="en-US" baseline="0" dirty="0" smtClean="0"/>
                        <a:t> surgeon</a:t>
                      </a:r>
                      <a:endParaRPr lang="en-US" dirty="0"/>
                    </a:p>
                  </a:txBody>
                  <a:tcPr/>
                </a:tc>
              </a:tr>
              <a:tr h="9441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Hafiz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Salman</a:t>
                      </a:r>
                      <a:r>
                        <a:rPr lang="en-US" b="1" baseline="0" dirty="0" smtClean="0"/>
                        <a:t> Zia</a:t>
                      </a:r>
                    </a:p>
                    <a:p>
                      <a:r>
                        <a:rPr lang="en-US" baseline="0" dirty="0" smtClean="0"/>
                        <a:t>M.B.B.S, F.C.P.S, D.O.M.S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Eye Specialist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</a:t>
                      </a:r>
                      <a:r>
                        <a:rPr lang="en-US" b="1" dirty="0" err="1" smtClean="0"/>
                        <a:t>Saleem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Ghauri</a:t>
                      </a:r>
                      <a:endParaRPr lang="en-US" b="1" baseline="0" dirty="0" smtClean="0"/>
                    </a:p>
                    <a:p>
                      <a:r>
                        <a:rPr lang="en-US" baseline="0" dirty="0" smtClean="0"/>
                        <a:t>MBBS. MCPS</a:t>
                      </a:r>
                    </a:p>
                    <a:p>
                      <a:r>
                        <a:rPr lang="en-US" baseline="0" dirty="0" smtClean="0"/>
                        <a:t>Dermatologist</a:t>
                      </a:r>
                      <a:endParaRPr lang="en-US" dirty="0"/>
                    </a:p>
                  </a:txBody>
                  <a:tcPr/>
                </a:tc>
              </a:tr>
              <a:tr h="9441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 </a:t>
                      </a:r>
                      <a:r>
                        <a:rPr lang="en-US" b="1" dirty="0" err="1" smtClean="0"/>
                        <a:t>Nazir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 Ahmed </a:t>
                      </a:r>
                      <a:r>
                        <a:rPr lang="en-US" b="1" dirty="0" err="1" smtClean="0"/>
                        <a:t>Alvi</a:t>
                      </a:r>
                      <a:endParaRPr lang="en-US" b="1" dirty="0" smtClean="0"/>
                    </a:p>
                    <a:p>
                      <a:r>
                        <a:rPr lang="en-US" b="0" dirty="0" smtClean="0"/>
                        <a:t>MBBS</a:t>
                      </a:r>
                    </a:p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Practitionar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kumimoji="0" lang="en-US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Muhammed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Ashraf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Ansari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MBBS.DTCD.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Chest Specialist.</a:t>
                      </a:r>
                      <a:endParaRPr lang="en-US" dirty="0"/>
                    </a:p>
                  </a:txBody>
                  <a:tcPr/>
                </a:tc>
              </a:tr>
              <a:tr h="9441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</a:t>
                      </a:r>
                      <a:r>
                        <a:rPr lang="en-US" b="1" dirty="0" err="1" smtClean="0"/>
                        <a:t>Iftikhar</a:t>
                      </a:r>
                      <a:r>
                        <a:rPr lang="en-US" b="1" dirty="0" smtClean="0"/>
                        <a:t> Ahmed</a:t>
                      </a:r>
                    </a:p>
                    <a:p>
                      <a:r>
                        <a:rPr lang="en-US" b="0" dirty="0" smtClean="0"/>
                        <a:t>MBBS</a:t>
                      </a:r>
                    </a:p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Practitionar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28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</a:t>
                      </a:r>
                      <a:r>
                        <a:rPr lang="en-US" b="1" dirty="0" err="1" smtClean="0"/>
                        <a:t>Aysha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Shafqat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Optometrist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1895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Join us in eradicating preventable blindness from pakistan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914400"/>
            <a:ext cx="7406640" cy="917682"/>
          </a:xfrm>
        </p:spPr>
        <p:txBody>
          <a:bodyPr/>
          <a:lstStyle/>
          <a:p>
            <a:r>
              <a:rPr lang="en-US" dirty="0" smtClean="0"/>
              <a:t>Causes of Preventable Blindness</a:t>
            </a:r>
            <a:endParaRPr lang="en-US" dirty="0"/>
          </a:p>
        </p:txBody>
      </p:sp>
      <p:pic>
        <p:nvPicPr>
          <p:cNvPr id="4" name="Picture 3" descr="Chart_Global_Blindness_Ca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7324592" cy="4114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2400300" y="3314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753894" y="5599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991894" y="5523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of LMST in preventing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Perform at more than 1000 cataract (</a:t>
            </a:r>
            <a:r>
              <a:rPr lang="en-US" dirty="0" err="1" smtClean="0"/>
              <a:t>pahco</a:t>
            </a:r>
            <a:r>
              <a:rPr lang="en-US" dirty="0" smtClean="0"/>
              <a:t>) surgeries per year free of cost</a:t>
            </a:r>
          </a:p>
          <a:p>
            <a:r>
              <a:rPr lang="en-US" dirty="0" smtClean="0"/>
              <a:t>Provide free medicines for treatment of other causes of blindness such as glaucoma, Trachoma etc. </a:t>
            </a:r>
          </a:p>
          <a:p>
            <a:r>
              <a:rPr lang="en-US" dirty="0" smtClean="0"/>
              <a:t>Provide free spectacles to needy patients.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Blindness due to cataract is decreasing because treatment is cheap and easily available at least in the cities as is available at LMST.</a:t>
            </a:r>
          </a:p>
          <a:p>
            <a:r>
              <a:rPr lang="en-US" dirty="0" smtClean="0"/>
              <a:t>Blindness due to </a:t>
            </a:r>
            <a:r>
              <a:rPr lang="en-US" dirty="0" smtClean="0">
                <a:solidFill>
                  <a:srgbClr val="FF0000"/>
                </a:solidFill>
              </a:rPr>
              <a:t>Diabetes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Corneal Opacities</a:t>
            </a:r>
            <a:r>
              <a:rPr lang="en-US" dirty="0" smtClean="0"/>
              <a:t> is increasing day by day because</a:t>
            </a:r>
          </a:p>
          <a:p>
            <a:pPr lvl="1"/>
            <a:r>
              <a:rPr lang="en-US" dirty="0" smtClean="0"/>
              <a:t>Very few trained doctors</a:t>
            </a:r>
          </a:p>
          <a:p>
            <a:pPr lvl="1"/>
            <a:r>
              <a:rPr lang="en-US" dirty="0" err="1" smtClean="0"/>
              <a:t>Humnan</a:t>
            </a:r>
            <a:r>
              <a:rPr lang="en-US" dirty="0" smtClean="0"/>
              <a:t> Corneas not Available</a:t>
            </a:r>
          </a:p>
          <a:p>
            <a:pPr lvl="1"/>
            <a:r>
              <a:rPr lang="en-US" dirty="0" smtClean="0"/>
              <a:t>Equipment for treatment is very expensive</a:t>
            </a:r>
          </a:p>
          <a:p>
            <a:pPr lvl="1"/>
            <a:r>
              <a:rPr lang="en-US" dirty="0" smtClean="0"/>
              <a:t>Treatment cost is very high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Preventable Blindness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LMST is lacking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treatment facilities for diabetic patients which is a need of time.</a:t>
            </a:r>
          </a:p>
          <a:p>
            <a:r>
              <a:rPr lang="en-US" dirty="0" smtClean="0"/>
              <a:t>Trained doctors are available but equipment is expensive and human corneas are not available.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Population</a:t>
            </a:r>
            <a:endParaRPr lang="en-US" dirty="0"/>
          </a:p>
        </p:txBody>
      </p:sp>
      <p:pic>
        <p:nvPicPr>
          <p:cNvPr id="4" name="Picture 8" descr="map fs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04" t="7620" r="2533"/>
          <a:stretch>
            <a:fillRect/>
          </a:stretch>
        </p:blipFill>
        <p:spPr>
          <a:xfrm>
            <a:off x="1295400" y="2895600"/>
            <a:ext cx="4191000" cy="369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lm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3417427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67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 7 million 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2 complete eye hospitals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Treatment of diabetes induced blindness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Population involved is relatively of younger age group. </a:t>
            </a:r>
          </a:p>
          <a:p>
            <a:r>
              <a:rPr lang="en-US" dirty="0" smtClean="0"/>
              <a:t>Those who are earning members of their families if go blind their dependents will also suffer.</a:t>
            </a:r>
          </a:p>
          <a:p>
            <a:r>
              <a:rPr lang="en-US" dirty="0" smtClean="0"/>
              <a:t>If treated early a good vision can be preserved.</a:t>
            </a:r>
          </a:p>
          <a:p>
            <a:r>
              <a:rPr lang="en-US" dirty="0" smtClean="0"/>
              <a:t>If left untreated all patients will eventually go blind.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Treatment of Corneal Opacity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Blindness due to corneal opacity can be easily treated by Corneal transplant.</a:t>
            </a:r>
          </a:p>
          <a:p>
            <a:r>
              <a:rPr lang="en-US" dirty="0" smtClean="0"/>
              <a:t>Young people who are blind just because of corneal opacity if treated can become </a:t>
            </a:r>
            <a:r>
              <a:rPr lang="en-US" smtClean="0"/>
              <a:t>useful members </a:t>
            </a:r>
            <a:r>
              <a:rPr lang="en-US" dirty="0" smtClean="0"/>
              <a:t>of society.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406640" cy="84148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02464"/>
            <a:ext cx="5029200" cy="447453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Trust is a free hospital working with a motive to provide free medical and surgical facilities to the deserving patients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Established in </a:t>
            </a:r>
            <a:r>
              <a:rPr lang="en-US" sz="2800" dirty="0" smtClean="0">
                <a:solidFill>
                  <a:srgbClr val="00B0F0"/>
                </a:solidFill>
              </a:rPr>
              <a:t>2007 by Dr. Sultan Akbar Qureshi.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Registered with charity </a:t>
            </a:r>
            <a:r>
              <a:rPr lang="en-US" sz="2800" dirty="0" err="1" smtClean="0"/>
              <a:t>commision</a:t>
            </a:r>
            <a:r>
              <a:rPr lang="en-US" sz="2800" dirty="0" smtClean="0"/>
              <a:t> UK in 2010 Reg. No. </a:t>
            </a:r>
            <a:r>
              <a:rPr lang="en-US" sz="2800" dirty="0" smtClean="0">
                <a:solidFill>
                  <a:srgbClr val="FF33CC"/>
                </a:solidFill>
              </a:rPr>
              <a:t>1135183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/>
              <a:t>Registered in 2013 with government Of Punjab Reg. No. </a:t>
            </a:r>
            <a:r>
              <a:rPr lang="en-US" sz="2800" dirty="0" smtClean="0">
                <a:solidFill>
                  <a:srgbClr val="FF33CC"/>
                </a:solidFill>
              </a:rPr>
              <a:t>RJSC/FSD/1278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rgbClr val="FF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lm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3657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to prevent blindness form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Fundus camera (FFA) and OCT machine costing PKR 8 million</a:t>
            </a:r>
          </a:p>
          <a:p>
            <a:r>
              <a:rPr lang="en-US" dirty="0" smtClean="0"/>
              <a:t>Argon LASER costing PKR 4 million</a:t>
            </a:r>
          </a:p>
          <a:p>
            <a:r>
              <a:rPr lang="en-US" dirty="0" smtClean="0"/>
              <a:t>Land and building for the Trust as we fail to maintain sterile environment of a hospital in this rented property which is not in a good shape.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676401" y="228600"/>
            <a:ext cx="5105399" cy="66294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to prevent blindness from corneal Opacities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2438400"/>
          </a:xfrm>
        </p:spPr>
        <p:txBody>
          <a:bodyPr/>
          <a:lstStyle/>
          <a:p>
            <a:r>
              <a:rPr lang="en-US" dirty="0" smtClean="0"/>
              <a:t>Digital Slit Lamp costing PKR one million</a:t>
            </a:r>
          </a:p>
          <a:p>
            <a:r>
              <a:rPr lang="en-US" dirty="0" smtClean="0"/>
              <a:t>Pachymeter for corneal thickness costing PKR 5 </a:t>
            </a:r>
            <a:r>
              <a:rPr lang="en-US" dirty="0" err="1" smtClean="0"/>
              <a:t>lac</a:t>
            </a:r>
            <a:endParaRPr lang="en-US" dirty="0" smtClean="0"/>
          </a:p>
          <a:p>
            <a:r>
              <a:rPr lang="en-US" dirty="0" smtClean="0"/>
              <a:t>B Scan costing one million.</a:t>
            </a:r>
          </a:p>
          <a:p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124200"/>
            <a:ext cx="2555631" cy="33963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Content Placeholder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176587"/>
            <a:ext cx="2895600" cy="3529013"/>
          </a:xfrm>
          <a:prstGeom prst="round2DiagRect">
            <a:avLst/>
          </a:prstGeom>
          <a:ln w="12700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410200" cy="67056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193792" cy="609600"/>
          </a:xfrm>
        </p:spPr>
        <p:txBody>
          <a:bodyPr/>
          <a:lstStyle/>
          <a:p>
            <a:r>
              <a:rPr lang="en-US" dirty="0" smtClean="0"/>
              <a:t>Computerized </a:t>
            </a:r>
            <a:r>
              <a:rPr lang="en-US" dirty="0" err="1" smtClean="0"/>
              <a:t>Tonometer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to prevent blindness from corneal Opacities</a:t>
            </a:r>
            <a:endParaRPr lang="en-US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05000"/>
            <a:ext cx="2971800" cy="2465351"/>
          </a:xfrm>
          <a:prstGeom prst="round2Diag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733800"/>
            <a:ext cx="3200400" cy="3124200"/>
          </a:xfrm>
          <a:prstGeom prst="round2Diag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944" y="2667000"/>
            <a:ext cx="3349256" cy="4235825"/>
          </a:xfrm>
          <a:prstGeom prst="round2Diag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897184"/>
            <a:ext cx="3657600" cy="4756220"/>
          </a:xfrm>
          <a:prstGeom prst="round2Diag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28600"/>
            <a:ext cx="4561386" cy="2819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514600"/>
            <a:ext cx="6813176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4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Patient Awareness of</a:t>
            </a:r>
            <a:b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GLAUCOMA EYE DISEASE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 smtClean="0"/>
              <a:t>WHAT’S YOUR EYE PRESSURE?</a:t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What is glaucoma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7848600" cy="4648200"/>
          </a:xfrm>
        </p:spPr>
        <p:txBody>
          <a:bodyPr numCol="2"/>
          <a:lstStyle/>
          <a:p>
            <a:pPr algn="l"/>
            <a:endParaRPr lang="en-US" sz="2000" dirty="0" smtClean="0"/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 eye and a bicycle tire have one thing in common . Both require the  right amount of internal pressure for safety and performance. Glaucoma is a group of eye diseases associated with increased fluid  pressure within the eye , and can cause irreversible loss of vision and eventually blindness untreated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2876550" cy="1600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4952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"/>
            <a:ext cx="54864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10400" y="6172200"/>
            <a:ext cx="1993608" cy="442912"/>
          </a:xfrm>
        </p:spPr>
        <p:txBody>
          <a:bodyPr/>
          <a:lstStyle/>
          <a:p>
            <a:r>
              <a:rPr lang="en-US" dirty="0" smtClean="0"/>
              <a:t>www.lmst.org.pk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3962400" cy="4800600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rgbClr val="00B0F0"/>
                </a:solidFill>
              </a:rPr>
              <a:t>Started off in 2007 </a:t>
            </a:r>
            <a:r>
              <a:rPr lang="en-US" sz="2400" dirty="0" smtClean="0"/>
              <a:t>at a 400 Sq feet rented property with facility of Eye and </a:t>
            </a:r>
            <a:r>
              <a:rPr lang="en-US" sz="2400" dirty="0" err="1" smtClean="0"/>
              <a:t>Gynae</a:t>
            </a:r>
            <a:r>
              <a:rPr lang="en-US" sz="2400" dirty="0" smtClean="0"/>
              <a:t> OPD and minor Surgery.</a:t>
            </a:r>
          </a:p>
          <a:p>
            <a:r>
              <a:rPr lang="en-US" sz="2400" dirty="0" smtClean="0"/>
              <a:t>Now in </a:t>
            </a:r>
            <a:r>
              <a:rPr lang="en-US" sz="2400" dirty="0" smtClean="0">
                <a:solidFill>
                  <a:srgbClr val="00B0F0"/>
                </a:solidFill>
              </a:rPr>
              <a:t>2018</a:t>
            </a:r>
            <a:r>
              <a:rPr lang="en-US" sz="2400" dirty="0" smtClean="0"/>
              <a:t> </a:t>
            </a:r>
            <a:r>
              <a:rPr lang="en-US" sz="2400" dirty="0" smtClean="0"/>
              <a:t>rented area is increased </a:t>
            </a:r>
            <a:r>
              <a:rPr lang="en-US" sz="2400" dirty="0" smtClean="0"/>
              <a:t>30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times </a:t>
            </a:r>
            <a:r>
              <a:rPr lang="en-US" sz="2400" dirty="0" smtClean="0"/>
              <a:t>due to increased no of patients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ENT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F0"/>
                </a:solidFill>
              </a:rPr>
              <a:t>General Surgery </a:t>
            </a:r>
            <a:r>
              <a:rPr lang="en-US" sz="2400" dirty="0" smtClean="0"/>
              <a:t>OPD and surgical Facility is Added. </a:t>
            </a:r>
          </a:p>
          <a:p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609600"/>
            <a:ext cx="7406640" cy="8414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Achievements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ve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609600"/>
            <a:ext cx="337185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IMG00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048000"/>
            <a:ext cx="3124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2" descr="IMG00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648200"/>
            <a:ext cx="2362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3898392" cy="5181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Consultant Gynecologist </a:t>
            </a:r>
            <a:r>
              <a:rPr lang="en-US" dirty="0" smtClean="0"/>
              <a:t>with Ultrasound and well equipped Labor Room and Operation theater for all types of gynecological surgeries.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Chest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Derma (Skin) </a:t>
            </a:r>
            <a:r>
              <a:rPr lang="en-US" dirty="0" smtClean="0"/>
              <a:t>Consultation on weekly basis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Medical Officer </a:t>
            </a:r>
            <a:r>
              <a:rPr lang="en-US" dirty="0" smtClean="0"/>
              <a:t>from 8 am to 8 pm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Free Medicine</a:t>
            </a:r>
            <a:r>
              <a:rPr lang="en-US" dirty="0" smtClean="0"/>
              <a:t> for all patients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Free Medical Tests </a:t>
            </a:r>
            <a:r>
              <a:rPr lang="en-US" dirty="0" smtClean="0"/>
              <a:t>for deserving patients.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609600"/>
            <a:ext cx="7406640" cy="8414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Achievements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IMG00157"/>
          <p:cNvPicPr>
            <a:picLocks noChangeAspect="1" noChangeArrowheads="1"/>
          </p:cNvPicPr>
          <p:nvPr/>
        </p:nvPicPr>
        <p:blipFill>
          <a:blip r:embed="rId2" cstate="print"/>
          <a:srcRect r="22857"/>
          <a:stretch>
            <a:fillRect/>
          </a:stretch>
        </p:blipFill>
        <p:spPr>
          <a:xfrm>
            <a:off x="6629400" y="609600"/>
            <a:ext cx="2514600" cy="2221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76584"/>
            <a:ext cx="3124200" cy="2747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4" descr="IMG00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2514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962400" cy="48006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00B0F0"/>
              </a:buClr>
              <a:buSzPct val="70000"/>
              <a:defRPr/>
            </a:pPr>
            <a:r>
              <a:rPr lang="en-US" kern="0" dirty="0" smtClean="0">
                <a:solidFill>
                  <a:srgbClr val="00B0F0"/>
                </a:solidFill>
              </a:rPr>
              <a:t>Flood Relief Camp </a:t>
            </a:r>
            <a:r>
              <a:rPr lang="en-US" kern="0" dirty="0" smtClean="0"/>
              <a:t>with Doctors, Free Medicine and Food was arranged.</a:t>
            </a:r>
          </a:p>
          <a:p>
            <a:pPr marL="342900" indent="-342900">
              <a:spcBef>
                <a:spcPct val="20000"/>
              </a:spcBef>
              <a:buClr>
                <a:srgbClr val="00B0F0"/>
              </a:buClr>
              <a:buSzPct val="70000"/>
              <a:defRPr/>
            </a:pPr>
            <a:r>
              <a:rPr lang="en-US" kern="0" dirty="0" smtClean="0"/>
              <a:t>Free Typhoid and paratyphoid </a:t>
            </a:r>
            <a:r>
              <a:rPr lang="en-US" kern="0" dirty="0" smtClean="0">
                <a:solidFill>
                  <a:srgbClr val="00B0F0"/>
                </a:solidFill>
              </a:rPr>
              <a:t>vaccination</a:t>
            </a:r>
            <a:r>
              <a:rPr lang="en-US" kern="0" dirty="0" smtClean="0"/>
              <a:t> in summer holidays for school children.</a:t>
            </a:r>
          </a:p>
          <a:p>
            <a:pPr marL="342900" indent="-342900">
              <a:spcBef>
                <a:spcPct val="20000"/>
              </a:spcBef>
              <a:buClr>
                <a:srgbClr val="00B0F0"/>
              </a:buClr>
              <a:buSzPct val="70000"/>
              <a:defRPr/>
            </a:pPr>
            <a:r>
              <a:rPr lang="en-US" kern="0" dirty="0" smtClean="0"/>
              <a:t>Financial Assistance </a:t>
            </a:r>
            <a:r>
              <a:rPr lang="en-US" kern="0" dirty="0" err="1" smtClean="0"/>
              <a:t>cheque</a:t>
            </a:r>
            <a:r>
              <a:rPr lang="en-US" kern="0" dirty="0" smtClean="0"/>
              <a:t> to “</a:t>
            </a:r>
            <a:r>
              <a:rPr lang="en-US" kern="0" dirty="0" err="1" smtClean="0"/>
              <a:t>Tuam</a:t>
            </a:r>
            <a:r>
              <a:rPr lang="en-US" kern="0" dirty="0" smtClean="0"/>
              <a:t>” to provide </a:t>
            </a:r>
            <a:r>
              <a:rPr lang="en-US" kern="0" dirty="0" smtClean="0">
                <a:solidFill>
                  <a:srgbClr val="00B0F0"/>
                </a:solidFill>
              </a:rPr>
              <a:t>free food </a:t>
            </a:r>
            <a:r>
              <a:rPr lang="en-US" kern="0" dirty="0" smtClean="0"/>
              <a:t>to poor people.</a:t>
            </a:r>
          </a:p>
          <a:p>
            <a:pPr>
              <a:buClr>
                <a:srgbClr val="00B0F0"/>
              </a:buClr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609600"/>
            <a:ext cx="7406640" cy="8414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Achievements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C:\Documents and Settings\SHARJAH\Desktop\LMST\Pictures\flood pictures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730" y="533400"/>
            <a:ext cx="312627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C:\Documents and Settings\SHARJAH\Desktop\LMST\Pictures\flood pictures\DSCN2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62200"/>
            <a:ext cx="304861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ttp://www.lmst.org.pk/event11.jpg"/>
          <p:cNvPicPr>
            <a:picLocks noChangeAspect="1" noChangeArrowheads="1"/>
          </p:cNvPicPr>
          <p:nvPr/>
        </p:nvPicPr>
        <p:blipFill>
          <a:blip r:embed="rId5" cstate="print"/>
          <a:srcRect l="3333" t="8000" r="6667" b="8000"/>
          <a:stretch>
            <a:fillRect/>
          </a:stretch>
        </p:blipFill>
        <p:spPr bwMode="auto">
          <a:xfrm>
            <a:off x="5715000" y="4226442"/>
            <a:ext cx="3429000" cy="2631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3962400" cy="5029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With the help and donation of our trustees and donors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trust now own medical instruments </a:t>
            </a:r>
            <a:r>
              <a:rPr lang="en-US" dirty="0" smtClean="0">
                <a:solidFill>
                  <a:srgbClr val="0070C0"/>
                </a:solidFill>
              </a:rPr>
              <a:t>worth Rs. 11 million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Annually Organize a </a:t>
            </a:r>
            <a:r>
              <a:rPr lang="en-US" dirty="0" smtClean="0">
                <a:solidFill>
                  <a:srgbClr val="0070C0"/>
                </a:solidFill>
              </a:rPr>
              <a:t>free eye camp</a:t>
            </a:r>
            <a:r>
              <a:rPr lang="en-US" dirty="0" smtClean="0"/>
              <a:t> for one month since 2010 with free surgery, implant and post operative medicines.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Now a renowned eye hospital of the city.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609600"/>
            <a:ext cx="7406640" cy="8414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Achievements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Major Shah Nawaz\DSCF5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00800" y="457200"/>
            <a:ext cx="2743200" cy="2159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Major Shah Nawaz\DSCF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76800" y="2209800"/>
            <a:ext cx="2493434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t4.png"/>
          <p:cNvPicPr>
            <a:picLocks noChangeAspect="1"/>
          </p:cNvPicPr>
          <p:nvPr/>
        </p:nvPicPr>
        <p:blipFill>
          <a:blip r:embed="rId4" cstate="print"/>
          <a:srcRect r="19022" b="16000"/>
          <a:stretch>
            <a:fillRect/>
          </a:stretch>
        </p:blipFill>
        <p:spPr bwMode="auto">
          <a:xfrm>
            <a:off x="6705600" y="3048000"/>
            <a:ext cx="2438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D:\Major Shah Nawaz\DSCF5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43400"/>
            <a:ext cx="2895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of free consultations per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743200"/>
          <a:ext cx="2133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</a:tblGrid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18708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22315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27430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33531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36503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38733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42537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46138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29276">
                <a:tc>
                  <a:txBody>
                    <a:bodyPr/>
                    <a:lstStyle/>
                    <a:p>
                      <a:r>
                        <a:rPr lang="en-US" dirty="0" smtClean="0"/>
                        <a:t>50096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429000" y="2209800"/>
          <a:ext cx="52578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of Free Surgeries Per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1054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600200"/>
          <a:ext cx="1905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437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678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778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733800" y="1905000"/>
          <a:ext cx="51054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905000"/>
          <a:ext cx="2133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869"/>
                <a:gridCol w="1250731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586000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1170000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1588000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2243000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3628500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4713750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6231892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7250000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7550000</a:t>
                      </a:r>
                      <a:endParaRPr lang="en-US" dirty="0"/>
                    </a:p>
                  </a:txBody>
                  <a:tcPr/>
                </a:tc>
              </a:tr>
              <a:tr h="287778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505200" y="1981200"/>
          <a:ext cx="5181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001000" y="0"/>
            <a:ext cx="1295400" cy="457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7664</TotalTime>
  <Words>955</Words>
  <Application>Microsoft Office PowerPoint</Application>
  <PresentationFormat>On-screen Show (4:3)</PresentationFormat>
  <Paragraphs>221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The Lyallpur Medical Services Trust</vt:lpstr>
      <vt:lpstr>Introduction</vt:lpstr>
      <vt:lpstr>Slide 3</vt:lpstr>
      <vt:lpstr>Slide 4</vt:lpstr>
      <vt:lpstr>Slide 5</vt:lpstr>
      <vt:lpstr>Slide 6</vt:lpstr>
      <vt:lpstr>No of free consultations per year</vt:lpstr>
      <vt:lpstr>No. of Free Surgeries Per Year</vt:lpstr>
      <vt:lpstr>BUDGET</vt:lpstr>
      <vt:lpstr>Panel Of  Trustees</vt:lpstr>
      <vt:lpstr>Panel Of Consultants</vt:lpstr>
      <vt:lpstr>Join us in eradicating preventable blindness from pakistan</vt:lpstr>
      <vt:lpstr>Causes of Preventable Blindness</vt:lpstr>
      <vt:lpstr>Contribution of LMST in preventing blindness</vt:lpstr>
      <vt:lpstr>Causes of Preventable Blindness</vt:lpstr>
      <vt:lpstr>Where LMST is lacking </vt:lpstr>
      <vt:lpstr>Target Population</vt:lpstr>
      <vt:lpstr>Why Treatment of diabetes induced blindness is important</vt:lpstr>
      <vt:lpstr>Why Treatment of Corneal Opacity is Important</vt:lpstr>
      <vt:lpstr>What we need to prevent blindness form diabetes</vt:lpstr>
      <vt:lpstr>Slide 21</vt:lpstr>
      <vt:lpstr>What we need to prevent blindness from corneal Opacities</vt:lpstr>
      <vt:lpstr>Slide 23</vt:lpstr>
      <vt:lpstr>What we need to prevent blindness from corneal Opacities</vt:lpstr>
      <vt:lpstr>Slide 25</vt:lpstr>
      <vt:lpstr>                           Patient Awareness of                           GLAUCOMA EYE DISEASE WHAT’S YOUR EYE PRESSURE? What is glaucoma? </vt:lpstr>
      <vt:lpstr>Slide 27</vt:lpstr>
      <vt:lpstr>Slide 28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Lyallpur Medical Services Trust</dc:title>
  <dc:creator>SHARJAH</dc:creator>
  <cp:lastModifiedBy>Pc</cp:lastModifiedBy>
  <cp:revision>83</cp:revision>
  <dcterms:created xsi:type="dcterms:W3CDTF">2014-01-14T02:14:36Z</dcterms:created>
  <dcterms:modified xsi:type="dcterms:W3CDTF">2018-04-14T10:00:03Z</dcterms:modified>
</cp:coreProperties>
</file>